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C27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915"/>
  </p:normalViewPr>
  <p:slideViewPr>
    <p:cSldViewPr snapToGrid="0">
      <p:cViewPr varScale="1">
        <p:scale>
          <a:sx n="94" d="100"/>
          <a:sy n="94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AB3182-DC54-4EBD-816E-7A5314A89CC2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74AD335-EB2D-48D8-B752-6FFAC695C9E7}">
      <dgm:prSet custT="1"/>
      <dgm:spPr/>
      <dgm:t>
        <a:bodyPr/>
        <a:lstStyle/>
        <a:p>
          <a:pPr algn="l"/>
          <a:r>
            <a:rPr lang="th-TH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เลขรหัส </a:t>
          </a:r>
          <a:r>
            <a:rPr lang="en-US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FD07 </a:t>
          </a:r>
          <a:r>
            <a:rPr lang="th-TH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(รายรับ) มีรูปแบบดังนี้</a:t>
          </a:r>
          <a:r>
            <a:rPr lang="en-US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</a:p>
        <a:p>
          <a:pPr algn="ctr"/>
          <a:r>
            <a:rPr lang="en-US" sz="28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“R+[YY]+[FD03]”</a:t>
          </a:r>
          <a:endParaRPr lang="th-TH" sz="2800" b="1" i="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l"/>
          <a:r>
            <a:rPr lang="th-TH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หลักที่ </a:t>
          </a:r>
          <a:r>
            <a:rPr lang="en-US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1 </a:t>
          </a:r>
          <a:r>
            <a:rPr lang="th-TH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เป็นตัวอักษร</a:t>
          </a:r>
          <a:r>
            <a:rPr lang="en-US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 ‘R’</a:t>
          </a:r>
          <a:r>
            <a:rPr lang="th-TH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 (ย่อมาจาก </a:t>
          </a:r>
          <a:r>
            <a:rPr lang="en-US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Revenue</a:t>
          </a:r>
          <a:r>
            <a:rPr lang="th-TH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200" b="1" i="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l"/>
          <a:r>
            <a:rPr lang="th-TH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หลักที่ </a:t>
          </a:r>
          <a:r>
            <a:rPr lang="en-US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2</a:t>
          </a:r>
          <a:r>
            <a:rPr lang="th-TH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 เป็นปีงบประมาณ </a:t>
          </a:r>
          <a:r>
            <a:rPr lang="en-US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2</a:t>
          </a:r>
          <a:r>
            <a:rPr lang="th-TH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 หลัก</a:t>
          </a:r>
          <a:r>
            <a:rPr lang="en-US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เช่น ปี </a:t>
          </a:r>
          <a:r>
            <a:rPr lang="en-US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2566 = 66</a:t>
          </a:r>
          <a:endParaRPr lang="th-TH" sz="2200" b="1" i="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l"/>
          <a:r>
            <a:rPr lang="th-TH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หลักที่ </a:t>
          </a:r>
          <a:r>
            <a:rPr lang="en-US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3</a:t>
          </a:r>
          <a:r>
            <a:rPr lang="th-TH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 เป็นเลขรหัสโครงการ </a:t>
          </a:r>
          <a:r>
            <a:rPr lang="en-US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(FD03)</a:t>
          </a:r>
          <a:r>
            <a:rPr lang="th-TH" sz="2200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endParaRPr lang="en-US" sz="2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8BE5669-FB13-4CBE-A3F8-6B82DFC13CCA}" type="parTrans" cxnId="{E86E0D97-0F72-4529-9B14-2CEC62092624}">
      <dgm:prSet/>
      <dgm:spPr/>
      <dgm:t>
        <a:bodyPr/>
        <a:lstStyle/>
        <a:p>
          <a:endParaRPr lang="en-US"/>
        </a:p>
      </dgm:t>
    </dgm:pt>
    <dgm:pt modelId="{D0002AC1-432A-4F16-97BE-0DC67BE428C9}" type="sibTrans" cxnId="{E86E0D97-0F72-4529-9B14-2CEC62092624}">
      <dgm:prSet/>
      <dgm:spPr/>
      <dgm:t>
        <a:bodyPr/>
        <a:lstStyle/>
        <a:p>
          <a:endParaRPr lang="en-US"/>
        </a:p>
      </dgm:t>
    </dgm:pt>
    <dgm:pt modelId="{8B4D9319-D41D-4B87-A440-D6FFF0593B48}">
      <dgm:prSet custT="1"/>
      <dgm:spPr/>
      <dgm:t>
        <a:bodyPr/>
        <a:lstStyle/>
        <a:p>
          <a:r>
            <a:rPr lang="th-TH" sz="2400" b="1" u="sng" dirty="0">
              <a:latin typeface="TH SarabunPSK" panose="020B0500040200020003" pitchFamily="34" charset="-34"/>
              <a:cs typeface="TH SarabunPSK" panose="020B0500040200020003" pitchFamily="34" charset="-34"/>
            </a:rPr>
            <a:t>ตัวอย่างเลขรหัส </a:t>
          </a:r>
          <a:r>
            <a:rPr lang="en-US" sz="2400" b="1" u="sng" dirty="0">
              <a:latin typeface="TH SarabunPSK" panose="020B0500040200020003" pitchFamily="34" charset="-34"/>
              <a:cs typeface="TH SarabunPSK" panose="020B0500040200020003" pitchFamily="34" charset="-34"/>
            </a:rPr>
            <a:t>FD07 (</a:t>
          </a:r>
          <a:r>
            <a:rPr lang="th-TH" sz="2400" b="1" u="sng" dirty="0">
              <a:latin typeface="TH SarabunPSK" panose="020B0500040200020003" pitchFamily="34" charset="-34"/>
              <a:cs typeface="TH SarabunPSK" panose="020B0500040200020003" pitchFamily="34" charset="-34"/>
            </a:rPr>
            <a:t>รายรับ</a:t>
          </a:r>
          <a:r>
            <a:rPr lang="en-US" sz="2400" b="1" u="sng" dirty="0"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 เช่น </a:t>
          </a:r>
        </a:p>
        <a:p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ปีงบประมาณ </a:t>
          </a:r>
          <a:r>
            <a:rPr lang="en-US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2566</a:t>
          </a:r>
          <a:endParaRPr lang="th-TH" sz="24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ชื่อโครงการ</a:t>
          </a:r>
          <a:r>
            <a:rPr lang="en-US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: </a:t>
          </a:r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งบบริหารสำนักงานยุทธศาสตร์</a:t>
          </a:r>
          <a:r>
            <a:rPr lang="en-US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</a:p>
        <a:p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เลขรหัสโครงการ (</a:t>
          </a:r>
          <a:r>
            <a:rPr lang="en-US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FD03) : </a:t>
          </a:r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6600037</a:t>
          </a:r>
          <a:endParaRPr lang="en-US" sz="24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เลขรหัส </a:t>
          </a:r>
          <a:r>
            <a:rPr lang="en-US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FD07 </a:t>
          </a:r>
          <a:r>
            <a:rPr lang="th-TH" sz="2400" b="1" dirty="0">
              <a:latin typeface="TH SarabunPSK" panose="020B0500040200020003" pitchFamily="34" charset="-34"/>
              <a:cs typeface="TH SarabunPSK" panose="020B0500040200020003" pitchFamily="34" charset="-34"/>
            </a:rPr>
            <a:t>(รายรับ) จะเป็น “</a:t>
          </a:r>
          <a:r>
            <a:rPr lang="en-US" sz="2400" b="1" u="sng" dirty="0">
              <a:solidFill>
                <a:schemeClr val="accent2">
                  <a:lumMod val="20000"/>
                  <a:lumOff val="8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R</a:t>
          </a:r>
          <a:r>
            <a:rPr lang="en-US" sz="2400" b="1" u="sng" dirty="0">
              <a:solidFill>
                <a:schemeClr val="accent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66</a:t>
          </a:r>
          <a:r>
            <a:rPr lang="th-TH" sz="2400" b="1" u="sng" dirty="0">
              <a:solidFill>
                <a:schemeClr val="accent2">
                  <a:lumMod val="20000"/>
                  <a:lumOff val="8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6600037</a:t>
          </a:r>
          <a:r>
            <a:rPr lang="th-TH" sz="2400" b="1" u="none" dirty="0">
              <a:latin typeface="TH SarabunPSK" panose="020B0500040200020003" pitchFamily="34" charset="-34"/>
              <a:cs typeface="TH SarabunPSK" panose="020B0500040200020003" pitchFamily="34" charset="-34"/>
            </a:rPr>
            <a:t>”</a:t>
          </a:r>
          <a:endParaRPr lang="en-US" sz="2400" u="none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B049B13-506C-4BC9-918D-97E5BB2E7B08}" type="parTrans" cxnId="{F63151A8-BAF1-44D3-B172-129684131E91}">
      <dgm:prSet/>
      <dgm:spPr/>
      <dgm:t>
        <a:bodyPr/>
        <a:lstStyle/>
        <a:p>
          <a:endParaRPr lang="en-US"/>
        </a:p>
      </dgm:t>
    </dgm:pt>
    <dgm:pt modelId="{113E5D79-2E64-4769-B081-9B1C84835A1F}" type="sibTrans" cxnId="{F63151A8-BAF1-44D3-B172-129684131E91}">
      <dgm:prSet/>
      <dgm:spPr/>
      <dgm:t>
        <a:bodyPr/>
        <a:lstStyle/>
        <a:p>
          <a:endParaRPr lang="en-US"/>
        </a:p>
      </dgm:t>
    </dgm:pt>
    <dgm:pt modelId="{3D11B1CC-7C3F-1D41-A0F7-25209FD8245A}" type="pres">
      <dgm:prSet presAssocID="{80AB3182-DC54-4EBD-816E-7A5314A89CC2}" presName="linear" presStyleCnt="0">
        <dgm:presLayoutVars>
          <dgm:animLvl val="lvl"/>
          <dgm:resizeHandles val="exact"/>
        </dgm:presLayoutVars>
      </dgm:prSet>
      <dgm:spPr/>
    </dgm:pt>
    <dgm:pt modelId="{20934672-745A-1D46-A9B9-B8EB7B9EBF4F}" type="pres">
      <dgm:prSet presAssocID="{274AD335-EB2D-48D8-B752-6FFAC695C9E7}" presName="parentText" presStyleLbl="node1" presStyleIdx="0" presStyleCnt="2" custScaleY="99301" custLinFactNeighborX="6098" custLinFactNeighborY="50003">
        <dgm:presLayoutVars>
          <dgm:chMax val="0"/>
          <dgm:bulletEnabled val="1"/>
        </dgm:presLayoutVars>
      </dgm:prSet>
      <dgm:spPr/>
    </dgm:pt>
    <dgm:pt modelId="{B1126DF3-377D-5F45-A5A1-B4057DE21FCE}" type="pres">
      <dgm:prSet presAssocID="{D0002AC1-432A-4F16-97BE-0DC67BE428C9}" presName="spacer" presStyleCnt="0"/>
      <dgm:spPr/>
    </dgm:pt>
    <dgm:pt modelId="{C1089338-F046-3E41-BBDB-78588D1495F2}" type="pres">
      <dgm:prSet presAssocID="{8B4D9319-D41D-4B87-A440-D6FFF0593B4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7498C61-BC44-6148-A7FF-150ABF2A55A6}" type="presOf" srcId="{274AD335-EB2D-48D8-B752-6FFAC695C9E7}" destId="{20934672-745A-1D46-A9B9-B8EB7B9EBF4F}" srcOrd="0" destOrd="0" presId="urn:microsoft.com/office/officeart/2005/8/layout/vList2"/>
    <dgm:cxn modelId="{E86E0D97-0F72-4529-9B14-2CEC62092624}" srcId="{80AB3182-DC54-4EBD-816E-7A5314A89CC2}" destId="{274AD335-EB2D-48D8-B752-6FFAC695C9E7}" srcOrd="0" destOrd="0" parTransId="{A8BE5669-FB13-4CBE-A3F8-6B82DFC13CCA}" sibTransId="{D0002AC1-432A-4F16-97BE-0DC67BE428C9}"/>
    <dgm:cxn modelId="{859FACA3-D750-9442-9798-80D24E83620A}" type="presOf" srcId="{80AB3182-DC54-4EBD-816E-7A5314A89CC2}" destId="{3D11B1CC-7C3F-1D41-A0F7-25209FD8245A}" srcOrd="0" destOrd="0" presId="urn:microsoft.com/office/officeart/2005/8/layout/vList2"/>
    <dgm:cxn modelId="{F63151A8-BAF1-44D3-B172-129684131E91}" srcId="{80AB3182-DC54-4EBD-816E-7A5314A89CC2}" destId="{8B4D9319-D41D-4B87-A440-D6FFF0593B48}" srcOrd="1" destOrd="0" parTransId="{3B049B13-506C-4BC9-918D-97E5BB2E7B08}" sibTransId="{113E5D79-2E64-4769-B081-9B1C84835A1F}"/>
    <dgm:cxn modelId="{C6F2EDB1-66C4-0C44-8A08-712E22DE9BA3}" type="presOf" srcId="{8B4D9319-D41D-4B87-A440-D6FFF0593B48}" destId="{C1089338-F046-3E41-BBDB-78588D1495F2}" srcOrd="0" destOrd="0" presId="urn:microsoft.com/office/officeart/2005/8/layout/vList2"/>
    <dgm:cxn modelId="{527D599B-86C2-7840-8D31-C6983FEFE28E}" type="presParOf" srcId="{3D11B1CC-7C3F-1D41-A0F7-25209FD8245A}" destId="{20934672-745A-1D46-A9B9-B8EB7B9EBF4F}" srcOrd="0" destOrd="0" presId="urn:microsoft.com/office/officeart/2005/8/layout/vList2"/>
    <dgm:cxn modelId="{B49B5FC1-5150-644A-891F-0FDBE03C1E90}" type="presParOf" srcId="{3D11B1CC-7C3F-1D41-A0F7-25209FD8245A}" destId="{B1126DF3-377D-5F45-A5A1-B4057DE21FCE}" srcOrd="1" destOrd="0" presId="urn:microsoft.com/office/officeart/2005/8/layout/vList2"/>
    <dgm:cxn modelId="{AED080A1-37C6-9A47-923A-288AA3F88A1E}" type="presParOf" srcId="{3D11B1CC-7C3F-1D41-A0F7-25209FD8245A}" destId="{C1089338-F046-3E41-BBDB-78588D1495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34672-745A-1D46-A9B9-B8EB7B9EBF4F}">
      <dsp:nvSpPr>
        <dsp:cNvPr id="0" name=""/>
        <dsp:cNvSpPr/>
      </dsp:nvSpPr>
      <dsp:spPr>
        <a:xfrm>
          <a:off x="0" y="8265"/>
          <a:ext cx="5831272" cy="27475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เลขรหัส </a:t>
          </a:r>
          <a:r>
            <a:rPr lang="en-US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FD07 </a:t>
          </a:r>
          <a:r>
            <a:rPr lang="th-TH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(รายรับ) มีรูปแบบดังนี้</a:t>
          </a:r>
          <a:r>
            <a:rPr lang="en-US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“R+[YY]+[FD03]”</a:t>
          </a:r>
          <a:endParaRPr lang="th-TH" sz="2800" b="1" i="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หลักที่ </a:t>
          </a:r>
          <a:r>
            <a:rPr lang="en-US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1 </a:t>
          </a:r>
          <a:r>
            <a:rPr lang="th-TH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เป็นตัวอักษร</a:t>
          </a:r>
          <a:r>
            <a:rPr lang="en-US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‘R’</a:t>
          </a:r>
          <a:r>
            <a:rPr lang="th-TH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(ย่อมาจาก </a:t>
          </a:r>
          <a:r>
            <a:rPr lang="en-US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Revenue</a:t>
          </a:r>
          <a:r>
            <a:rPr lang="th-TH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200" b="1" i="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หลักที่ </a:t>
          </a:r>
          <a:r>
            <a:rPr lang="en-US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2</a:t>
          </a:r>
          <a:r>
            <a:rPr lang="th-TH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เป็นปีงบประมาณ </a:t>
          </a:r>
          <a:r>
            <a:rPr lang="en-US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2</a:t>
          </a:r>
          <a:r>
            <a:rPr lang="th-TH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หลัก</a:t>
          </a:r>
          <a:r>
            <a:rPr lang="en-US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เช่น ปี </a:t>
          </a:r>
          <a:r>
            <a:rPr lang="en-US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2566 = 66</a:t>
          </a:r>
          <a:endParaRPr lang="th-TH" sz="2200" b="1" i="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หลักที่ </a:t>
          </a:r>
          <a:r>
            <a:rPr lang="en-US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3</a:t>
          </a:r>
          <a:r>
            <a:rPr lang="th-TH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เป็นเลขรหัสโครงการ </a:t>
          </a:r>
          <a:r>
            <a:rPr lang="en-US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(FD03)</a:t>
          </a:r>
          <a:r>
            <a:rPr lang="th-TH" sz="22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endParaRPr lang="en-US" sz="22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34122" y="142387"/>
        <a:ext cx="5563028" cy="2479261"/>
      </dsp:txXfrm>
    </dsp:sp>
    <dsp:sp modelId="{C1089338-F046-3E41-BBDB-78588D1495F2}">
      <dsp:nvSpPr>
        <dsp:cNvPr id="0" name=""/>
        <dsp:cNvSpPr/>
      </dsp:nvSpPr>
      <dsp:spPr>
        <a:xfrm>
          <a:off x="0" y="2762766"/>
          <a:ext cx="5831272" cy="27668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u="sng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ตัวอย่างเลขรหัส </a:t>
          </a:r>
          <a:r>
            <a:rPr lang="en-US" sz="2400" b="1" u="sng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FD07 (</a:t>
          </a:r>
          <a:r>
            <a:rPr lang="th-TH" sz="2400" b="1" u="sng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รายรับ</a:t>
          </a:r>
          <a:r>
            <a:rPr lang="en-US" sz="2400" b="1" u="sng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เช่น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ปีงบประมาณ </a:t>
          </a:r>
          <a:r>
            <a:rPr lang="en-US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2566</a:t>
          </a:r>
          <a:endParaRPr lang="th-TH" sz="24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ชื่อโครงการ</a:t>
          </a:r>
          <a:r>
            <a:rPr lang="en-US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: </a:t>
          </a: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งบบริหารสำนักงานยุทธศาสตร์</a:t>
          </a:r>
          <a:r>
            <a:rPr lang="en-US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เลขรหัสโครงการ (</a:t>
          </a:r>
          <a:r>
            <a:rPr lang="en-US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FD03) : </a:t>
          </a: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6600037</a:t>
          </a:r>
          <a:endParaRPr lang="en-US" sz="24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เลขรหัส </a:t>
          </a:r>
          <a:r>
            <a:rPr lang="en-US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FD07 </a:t>
          </a:r>
          <a:r>
            <a:rPr lang="th-TH" sz="24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(รายรับ) จะเป็น “</a:t>
          </a:r>
          <a:r>
            <a:rPr lang="en-US" sz="2400" b="1" u="sng" kern="1200" dirty="0">
              <a:solidFill>
                <a:schemeClr val="accent2">
                  <a:lumMod val="20000"/>
                  <a:lumOff val="8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R</a:t>
          </a:r>
          <a:r>
            <a:rPr lang="en-US" sz="2400" b="1" u="sng" kern="1200" dirty="0">
              <a:solidFill>
                <a:schemeClr val="accent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66</a:t>
          </a:r>
          <a:r>
            <a:rPr lang="th-TH" sz="2400" b="1" u="sng" kern="1200" dirty="0">
              <a:solidFill>
                <a:schemeClr val="accent2">
                  <a:lumMod val="20000"/>
                  <a:lumOff val="8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6600037</a:t>
          </a:r>
          <a:r>
            <a:rPr lang="th-TH" sz="2400" b="1" u="none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”</a:t>
          </a:r>
          <a:endParaRPr lang="en-US" sz="2400" u="none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35066" y="2897832"/>
        <a:ext cx="5561140" cy="2496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6CB2-7BB4-B441-9ED1-4ECA621B2171}" type="datetimeFigureOut">
              <a:rPr lang="en-TH" smtClean="0"/>
              <a:t>14/12/2022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797-ACF0-0F4F-B330-720D591022FE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08163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6CB2-7BB4-B441-9ED1-4ECA621B2171}" type="datetimeFigureOut">
              <a:rPr lang="en-TH" smtClean="0"/>
              <a:t>14/12/2022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797-ACF0-0F4F-B330-720D591022FE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427516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6CB2-7BB4-B441-9ED1-4ECA621B2171}" type="datetimeFigureOut">
              <a:rPr lang="en-TH" smtClean="0"/>
              <a:t>14/12/2022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797-ACF0-0F4F-B330-720D591022FE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97553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6CB2-7BB4-B441-9ED1-4ECA621B2171}" type="datetimeFigureOut">
              <a:rPr lang="en-TH" smtClean="0"/>
              <a:t>14/12/2022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797-ACF0-0F4F-B330-720D591022FE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4636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6CB2-7BB4-B441-9ED1-4ECA621B2171}" type="datetimeFigureOut">
              <a:rPr lang="en-TH" smtClean="0"/>
              <a:t>14/12/2022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797-ACF0-0F4F-B330-720D591022FE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78431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6CB2-7BB4-B441-9ED1-4ECA621B2171}" type="datetimeFigureOut">
              <a:rPr lang="en-TH" smtClean="0"/>
              <a:t>14/12/2022 R</a:t>
            </a:fld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797-ACF0-0F4F-B330-720D591022FE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409196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6CB2-7BB4-B441-9ED1-4ECA621B2171}" type="datetimeFigureOut">
              <a:rPr lang="en-TH" smtClean="0"/>
              <a:t>14/12/2022 R</a:t>
            </a:fld>
            <a:endParaRPr lang="en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797-ACF0-0F4F-B330-720D591022FE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17548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6CB2-7BB4-B441-9ED1-4ECA621B2171}" type="datetimeFigureOut">
              <a:rPr lang="en-TH" smtClean="0"/>
              <a:t>14/12/2022 R</a:t>
            </a:fld>
            <a:endParaRPr lang="en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797-ACF0-0F4F-B330-720D591022FE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79583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6CB2-7BB4-B441-9ED1-4ECA621B2171}" type="datetimeFigureOut">
              <a:rPr lang="en-TH" smtClean="0"/>
              <a:t>14/12/2022 R</a:t>
            </a:fld>
            <a:endParaRPr lang="en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797-ACF0-0F4F-B330-720D591022FE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81090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6CB2-7BB4-B441-9ED1-4ECA621B2171}" type="datetimeFigureOut">
              <a:rPr lang="en-TH" smtClean="0"/>
              <a:t>14/12/2022 R</a:t>
            </a:fld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797-ACF0-0F4F-B330-720D591022FE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59971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6CB2-7BB4-B441-9ED1-4ECA621B2171}" type="datetimeFigureOut">
              <a:rPr lang="en-TH" smtClean="0"/>
              <a:t>14/12/2022 R</a:t>
            </a:fld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797-ACF0-0F4F-B330-720D591022FE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66121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6CB2-7BB4-B441-9ED1-4ECA621B2171}" type="datetimeFigureOut">
              <a:rPr lang="en-TH" smtClean="0"/>
              <a:t>14/12/2022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4B797-ACF0-0F4F-B330-720D591022FE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72131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C43085E-FCC7-D71A-B997-9E524DC9B2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alphaModFix amt="35000"/>
          </a:blip>
          <a:srcRect t="1770" b="1396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8" name="Rectangle 43">
            <a:extLst>
              <a:ext uri="{FF2B5EF4-FFF2-40B4-BE49-F238E27FC236}">
                <a16:creationId xmlns:a16="http://schemas.microsoft.com/office/drawing/2014/main" id="{FCEC2294-5A7B-45E5-9251-C1AA89F4A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>
              <a:alpha val="6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A05D84-B313-070F-62EC-ACE23D197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64" y="1065862"/>
            <a:ext cx="3829801" cy="4726276"/>
          </a:xfrm>
        </p:spPr>
        <p:txBody>
          <a:bodyPr>
            <a:normAutofit/>
          </a:bodyPr>
          <a:lstStyle/>
          <a:p>
            <a:pPr algn="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การกำหนดรูปแบบรหัส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FD07 (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รายรับ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จากระบบ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e-budgeting</a:t>
            </a:r>
            <a:endParaRPr lang="en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59" name="Straight Connector 45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567FA19-4DE6-B341-C895-1E1A825ADE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031121"/>
              </p:ext>
            </p:extLst>
          </p:nvPr>
        </p:nvGraphicFramePr>
        <p:xfrm>
          <a:off x="5346268" y="378598"/>
          <a:ext cx="5831272" cy="5530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1942327-C96F-5CA9-9B95-8C6AEC3E63FC}"/>
              </a:ext>
            </a:extLst>
          </p:cNvPr>
          <p:cNvSpPr txBox="1"/>
          <p:nvPr/>
        </p:nvSpPr>
        <p:spPr>
          <a:xfrm>
            <a:off x="5378856" y="5984718"/>
            <a:ext cx="6547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เลขรหัส 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FD07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(รายรับ) ของแต่ละโครงการ ในแต่ละปีงบประมาณ จะเป็นเลขเดิมเสมอ </a:t>
            </a:r>
          </a:p>
          <a:p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ซึ่งแตกต่างกับ 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FD07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(รายจ่าย) ที่จะเปลี่ยนทุกครั้งที่มีการขออนุมัติใหม่</a:t>
            </a:r>
            <a:endParaRPr lang="en-TH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30870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{097346CA-91D2-AA44-93F7-B3E403AB169B}tf10001062</Template>
  <TotalTime>71</TotalTime>
  <Words>141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Office Theme</vt:lpstr>
      <vt:lpstr>การกำหนดรูปแบบรหัส FD07 (รายรับ)  จากระบบ e-budgeting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รูปแบบการ Gen รหัส FD07 (รายรับ) จากระบบ e-budgeting</dc:title>
  <dc:creator>3189</dc:creator>
  <cp:lastModifiedBy>3189</cp:lastModifiedBy>
  <cp:revision>6</cp:revision>
  <dcterms:created xsi:type="dcterms:W3CDTF">2022-12-14T02:45:15Z</dcterms:created>
  <dcterms:modified xsi:type="dcterms:W3CDTF">2022-12-14T04:14:08Z</dcterms:modified>
</cp:coreProperties>
</file>